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78" r:id="rId3"/>
    <p:sldId id="270" r:id="rId4"/>
    <p:sldId id="290" r:id="rId5"/>
    <p:sldId id="265" r:id="rId6"/>
    <p:sldId id="279" r:id="rId7"/>
    <p:sldId id="274" r:id="rId8"/>
    <p:sldId id="281" r:id="rId9"/>
    <p:sldId id="280" r:id="rId10"/>
    <p:sldId id="282" r:id="rId11"/>
    <p:sldId id="257" r:id="rId12"/>
    <p:sldId id="283" r:id="rId13"/>
    <p:sldId id="272" r:id="rId14"/>
    <p:sldId id="286" r:id="rId15"/>
    <p:sldId id="287" r:id="rId16"/>
    <p:sldId id="271" r:id="rId17"/>
    <p:sldId id="284" r:id="rId18"/>
    <p:sldId id="288" r:id="rId19"/>
    <p:sldId id="285" r:id="rId20"/>
    <p:sldId id="273" r:id="rId21"/>
    <p:sldId id="275" r:id="rId22"/>
    <p:sldId id="289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64344" autoAdjust="0"/>
  </p:normalViewPr>
  <p:slideViewPr>
    <p:cSldViewPr snapToGrid="0" snapToObjects="1">
      <p:cViewPr varScale="1">
        <p:scale>
          <a:sx n="84" d="100"/>
          <a:sy n="84" d="100"/>
        </p:scale>
        <p:origin x="-1792" y="-104"/>
      </p:cViewPr>
      <p:guideLst>
        <p:guide orient="horz" pos="2160"/>
        <p:guide pos="2880"/>
      </p:guideLst>
    </p:cSldViewPr>
  </p:slideViewPr>
  <p:notesTextViewPr>
    <p:cViewPr>
      <p:scale>
        <a:sx n="160" d="100"/>
        <a:sy n="16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78EF4-A755-CA44-9AAD-14C823BD5769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90330-29D4-4B4C-A425-96C771CF4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Here </a:t>
            </a:r>
            <a:r>
              <a:rPr lang="en-US" baseline="0" dirty="0" smtClean="0"/>
              <a:t>is the </a:t>
            </a:r>
            <a:r>
              <a:rPr lang="en-US" dirty="0" smtClean="0"/>
              <a:t>Movement of Elizabeth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Bennet</a:t>
            </a:r>
            <a:r>
              <a:rPr lang="en-US" baseline="0" dirty="0" smtClean="0"/>
              <a:t> in PP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14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IN: The appearance with Lucy Steele and her shocking disclosure helps to explain the</a:t>
            </a:r>
            <a:r>
              <a:rPr lang="en-US" baseline="0" dirty="0" smtClean="0"/>
              <a:t> ambiguity of Edward’s behavior toward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. </a:t>
            </a:r>
            <a:endParaRPr lang="en-US" dirty="0" smtClean="0"/>
          </a:p>
          <a:p>
            <a:pPr eaLnBrk="1" hangingPunct="1"/>
            <a:r>
              <a:rPr lang="en-US" dirty="0" smtClean="0"/>
              <a:t>BUT, </a:t>
            </a:r>
            <a:r>
              <a:rPr lang="en-US" b="1" dirty="0" smtClean="0"/>
              <a:t>note</a:t>
            </a:r>
            <a:r>
              <a:rPr lang="en-US" b="1" baseline="0" dirty="0" smtClean="0"/>
              <a:t> the effect of this first disclosure</a:t>
            </a:r>
            <a:r>
              <a:rPr lang="en-US" baseline="0" dirty="0" smtClean="0"/>
              <a:t>: it incites new questions for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: </a:t>
            </a:r>
          </a:p>
          <a:p>
            <a:pPr eaLnBrk="1" hangingPunct="1"/>
            <a:r>
              <a:rPr lang="en-US" baseline="0" dirty="0" smtClean="0"/>
              <a:t>1: Does Edward </a:t>
            </a:r>
            <a:r>
              <a:rPr lang="en-US" i="1" baseline="0" dirty="0" smtClean="0"/>
              <a:t>still</a:t>
            </a:r>
            <a:r>
              <a:rPr lang="en-US" baseline="0" dirty="0" smtClean="0"/>
              <a:t> love Lucy?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2: Is Lucy as confident as she brazenly pretends?</a:t>
            </a:r>
            <a:endParaRPr lang="en-US" dirty="0" smtClean="0"/>
          </a:p>
          <a:p>
            <a:pPr eaLnBrk="1" hangingPunct="1"/>
            <a:r>
              <a:rPr lang="en-US" baseline="0" dirty="0" smtClean="0"/>
              <a:t>3: Is Lucy’s spiteful and inappropriate communication a way to discourage a rival? a way to conceal her worry about Edward’s love for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?  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Here are some of the many  other secrets: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2: Public news of Willoughby’s alliance with Miss Grey exposes M’s secret of a non-engagement to W (II:7, 207);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3: Brandon’s revelation of Willoughby’s affair with Miss Eliza Williams as the reason for his sudden departure from M;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4: The public discovery of Edward’s engagement to Lucy Steele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5: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Elinor’s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disclosure to Marianne of her long knowledge of the secret engagement to Lucy (III:1, 276-278)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6: W’s night-time meeting with E with its exculpatory speech clears him of the charge of having never loved Marianne.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IN: JA seems, in SS to be reviving medieval allegory in the service of 18</a:t>
            </a:r>
            <a:r>
              <a:rPr lang="en-US" baseline="30000" dirty="0" smtClean="0"/>
              <a:t>th</a:t>
            </a:r>
            <a:r>
              <a:rPr lang="en-US" baseline="0" dirty="0" smtClean="0"/>
              <a:t> century conduct discourse: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alignment of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with Sense and Marianne with Sensibility seems to be dogmatic point of the novel: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JA apparently wants to convince us of the value of one over the other. By this reading, E and M appear to be talking ideas.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novel criticizes sensibility from the vantage point of sense, and the narrator sides with E by developing a critique M’s excesses of sensibility.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result within the plot of the difference of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and Marianne: Information blockage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But, over the course of the  novel there</a:t>
            </a:r>
            <a:r>
              <a:rPr lang="en-US" baseline="0" dirty="0" smtClean="0"/>
              <a:t> is a change worked by the plot: why? 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Knot-Shaw demonstrates the importance of Smith on sympathy to Austen’s moral philosophy—the sort of sensitivity and depth of feeling that Marianne shows is essential as well to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; Tanner demonstrates the sympathy of Austen’s presentation of M, as well as E’s Marianne like moments of sensibility  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At level of plot, the correspondence of M and E’s love problems and the failure of their love prospects and the detours of the plot changes each of the heroines in a chiasmic fashion: M moves from feeling to self-critique and rational reflection;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moves toward a candid acknowledgement of her passion and desire.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Key moments to</a:t>
            </a:r>
            <a:r>
              <a:rPr lang="en-US" baseline="0" dirty="0" smtClean="0"/>
              <a:t> represent: </a:t>
            </a:r>
          </a:p>
          <a:p>
            <a:pPr eaLnBrk="1" hangingPunct="1"/>
            <a:r>
              <a:rPr lang="en-US" baseline="0" dirty="0" smtClean="0"/>
              <a:t>2: The ball (Marianne’s embodied transparency) </a:t>
            </a:r>
          </a:p>
          <a:p>
            <a:pPr eaLnBrk="1" hangingPunct="1"/>
            <a:r>
              <a:rPr lang="en-US" baseline="0" dirty="0" smtClean="0"/>
              <a:t>3: Marianne’s correspondence open to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(no engagement!) </a:t>
            </a:r>
          </a:p>
          <a:p>
            <a:pPr eaLnBrk="1" hangingPunct="1"/>
            <a:r>
              <a:rPr lang="en-US" baseline="0" dirty="0" smtClean="0"/>
              <a:t>4: Disclosure scene (</a:t>
            </a:r>
            <a:r>
              <a:rPr lang="en-US" baseline="0" dirty="0" err="1" smtClean="0"/>
              <a:t>Elinor’s</a:t>
            </a:r>
            <a:r>
              <a:rPr lang="en-US" baseline="0" dirty="0" smtClean="0"/>
              <a:t> sensibility) </a:t>
            </a:r>
          </a:p>
          <a:p>
            <a:pPr eaLnBrk="1" hangingPunct="1"/>
            <a:r>
              <a:rPr lang="en-US" baseline="0" dirty="0" smtClean="0"/>
              <a:t>5: Marianne’s remorse (your suffering real, I hate myself) 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IN: the skeptical</a:t>
            </a:r>
            <a:r>
              <a:rPr lang="en-US" baseline="0" dirty="0" smtClean="0"/>
              <a:t> empiricism of JA’s epistemology means that the two males keep changing as the plot advances </a:t>
            </a:r>
            <a:endParaRPr lang="en-US" dirty="0" smtClean="0"/>
          </a:p>
          <a:p>
            <a:r>
              <a:rPr lang="en-US" dirty="0" err="1" smtClean="0"/>
              <a:t>Elinor</a:t>
            </a:r>
            <a:r>
              <a:rPr lang="en-US" dirty="0" smtClean="0"/>
              <a:t> accepts W’s testament to his love for M</a:t>
            </a:r>
          </a:p>
          <a:p>
            <a:r>
              <a:rPr lang="en-US" dirty="0" err="1" smtClean="0"/>
              <a:t>Elinor</a:t>
            </a:r>
            <a:r>
              <a:rPr lang="en-US" dirty="0" smtClean="0"/>
              <a:t> concedes</a:t>
            </a:r>
            <a:r>
              <a:rPr lang="en-US" baseline="0" dirty="0" smtClean="0"/>
              <a:t> that M was right: his love real.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20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Final resolution involved the</a:t>
            </a:r>
            <a:r>
              <a:rPr lang="en-US" baseline="0" dirty="0" smtClean="0"/>
              <a:t> apology that complicates </a:t>
            </a:r>
            <a:r>
              <a:rPr lang="en-US" baseline="0" dirty="0" err="1" smtClean="0"/>
              <a:t>Elinor’s</a:t>
            </a:r>
            <a:r>
              <a:rPr lang="en-US" baseline="0" dirty="0" smtClean="0"/>
              <a:t> and our view of W: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21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London to Cleveland to Devonshire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22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London to Cleveland to Devonshire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the animation allow us to see that we</a:t>
            </a:r>
            <a:r>
              <a:rPr lang="en-US" baseline="0" dirty="0" smtClean="0"/>
              <a:t> might not grasp without it? (Hard question)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changes associated with these moves? </a:t>
            </a:r>
          </a:p>
          <a:p>
            <a:r>
              <a:rPr lang="en-US" dirty="0" err="1" smtClean="0"/>
              <a:t>Vol</a:t>
            </a:r>
            <a:r>
              <a:rPr lang="en-US" dirty="0" smtClean="0"/>
              <a:t> 1: decline in status; loss of childhood home; new connections </a:t>
            </a:r>
          </a:p>
          <a:p>
            <a:r>
              <a:rPr lang="en-US" dirty="0" err="1" smtClean="0"/>
              <a:t>Vol</a:t>
            </a:r>
            <a:r>
              <a:rPr lang="en-US" dirty="0" smtClean="0"/>
              <a:t> 2: removal</a:t>
            </a:r>
            <a:r>
              <a:rPr lang="en-US" baseline="0" dirty="0" smtClean="0"/>
              <a:t> to London to reclaim W; old connections in new place </a:t>
            </a:r>
          </a:p>
          <a:p>
            <a:r>
              <a:rPr lang="en-US" baseline="0" dirty="0" err="1" smtClean="0"/>
              <a:t>Vol</a:t>
            </a:r>
            <a:r>
              <a:rPr lang="en-US" baseline="0" dirty="0" smtClean="0"/>
              <a:t> 3: return home via Cleveland… happy remove to </a:t>
            </a:r>
            <a:r>
              <a:rPr lang="en-US" baseline="0" dirty="0" err="1" smtClean="0"/>
              <a:t>Delaford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1: the plot is</a:t>
            </a:r>
            <a:r>
              <a:rPr lang="en-US" baseline="0" dirty="0" smtClean="0"/>
              <a:t> the bones or skeleton of the work</a:t>
            </a:r>
            <a:br>
              <a:rPr lang="en-US" baseline="0" dirty="0" smtClean="0"/>
            </a:br>
            <a:r>
              <a:rPr lang="en-US" dirty="0" smtClean="0"/>
              <a:t>3</a:t>
            </a:r>
            <a:r>
              <a:rPr lang="en-US" dirty="0" smtClean="0"/>
              <a:t>: </a:t>
            </a:r>
            <a:r>
              <a:rPr lang="en-US" b="1" dirty="0" smtClean="0"/>
              <a:t>It is with the direction of the plot—its contingencies</a:t>
            </a:r>
            <a:r>
              <a:rPr lang="en-US" b="1" baseline="0" dirty="0" smtClean="0"/>
              <a:t> (accidental meeting)—and in the ending (where implicit rewards and punishments are dolled </a:t>
            </a:r>
            <a:r>
              <a:rPr lang="en-US" b="1" baseline="0" dirty="0" smtClean="0"/>
              <a:t>out) that </a:t>
            </a:r>
            <a:r>
              <a:rPr lang="en-US" b="1" baseline="0" dirty="0" smtClean="0"/>
              <a:t>we feel </a:t>
            </a:r>
            <a:r>
              <a:rPr lang="en-US" b="1" dirty="0" smtClean="0"/>
              <a:t>moral desire and covert purposes of the author </a:t>
            </a:r>
            <a:r>
              <a:rPr lang="en-US" b="1" dirty="0" err="1" smtClean="0">
                <a:sym typeface="Wingdings"/>
              </a:rPr>
              <a:t></a:t>
            </a:r>
            <a:r>
              <a:rPr lang="en-US" b="1" dirty="0" smtClean="0">
                <a:sym typeface="Wingdings"/>
              </a:rPr>
              <a:t> it is with plotting that the author gets to ‘play God’: for example in this novel: Marianne’s meeting W at Lond</a:t>
            </a:r>
            <a:r>
              <a:rPr lang="en-US" b="1" baseline="0" dirty="0" smtClean="0">
                <a:sym typeface="Wingdings"/>
              </a:rPr>
              <a:t>on ball with Miss Grey present; the asymmetry of the 2 sisters’ fate with regard to their love object (wise </a:t>
            </a:r>
            <a:r>
              <a:rPr lang="en-US" b="1" baseline="0" dirty="0" err="1" smtClean="0">
                <a:sym typeface="Wingdings"/>
              </a:rPr>
              <a:t>Elinor</a:t>
            </a:r>
            <a:r>
              <a:rPr lang="en-US" b="1" baseline="0" dirty="0" smtClean="0">
                <a:sym typeface="Wingdings"/>
              </a:rPr>
              <a:t> gets Edward, unwise Marianne is given to Brandon); the device around </a:t>
            </a:r>
            <a:r>
              <a:rPr lang="en-US" b="1" baseline="0" dirty="0" err="1" smtClean="0">
                <a:sym typeface="Wingdings"/>
              </a:rPr>
              <a:t>Elinor</a:t>
            </a:r>
            <a:r>
              <a:rPr lang="en-US" b="1" baseline="0" dirty="0" smtClean="0">
                <a:sym typeface="Wingdings"/>
              </a:rPr>
              <a:t>-Edward love resolution of first the sad and then the happy </a:t>
            </a:r>
            <a:r>
              <a:rPr lang="en-US" b="1" baseline="0" dirty="0" smtClean="0">
                <a:sym typeface="Wingdings"/>
              </a:rPr>
              <a:t>ending  </a:t>
            </a:r>
            <a:r>
              <a:rPr lang="en-US" b="1" baseline="0" dirty="0" err="1" smtClean="0">
                <a:sym typeface="Wingdings"/>
              </a:rPr>
              <a:t></a:t>
            </a:r>
            <a:r>
              <a:rPr lang="en-US" b="1" baseline="0" dirty="0" smtClean="0">
                <a:sym typeface="Wingdings"/>
              </a:rPr>
              <a:t> all these make us feel the pressure of the authorial design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Here is the character array</a:t>
            </a:r>
            <a:r>
              <a:rPr lang="en-US" baseline="0" dirty="0" smtClean="0"/>
              <a:t> we looked at last </a:t>
            </a:r>
            <a:r>
              <a:rPr lang="en-US" baseline="0" dirty="0" smtClean="0"/>
              <a:t>time: it suggests how money controls prospects of love. </a:t>
            </a:r>
            <a:endParaRPr lang="en-US" baseline="0" dirty="0" smtClean="0"/>
          </a:p>
          <a:p>
            <a:pPr eaLnBrk="1" hangingPunct="1"/>
            <a:r>
              <a:rPr lang="en-US" baseline="0" dirty="0" smtClean="0"/>
              <a:t>We noticed how the central characters—the lovers—are encircled by adults who use money to exercise an unpleasant control of their future. </a:t>
            </a:r>
          </a:p>
          <a:p>
            <a:pPr eaLnBrk="1" hangingPunct="1"/>
            <a:r>
              <a:rPr lang="en-US" baseline="0" dirty="0" smtClean="0"/>
              <a:t>Notice how the plot is set going by the Uncles’ will (with its arbitrary favor to little Harry) and </a:t>
            </a:r>
            <a:r>
              <a:rPr lang="en-US" b="1" baseline="0" dirty="0" smtClean="0"/>
              <a:t>the ungenerous act </a:t>
            </a:r>
            <a:r>
              <a:rPr lang="en-US" baseline="0" dirty="0" smtClean="0"/>
              <a:t>of Mr. John </a:t>
            </a:r>
            <a:r>
              <a:rPr lang="en-US" baseline="0" dirty="0" err="1" smtClean="0"/>
              <a:t>Dashwood</a:t>
            </a:r>
            <a:r>
              <a:rPr lang="en-US" baseline="0" dirty="0" smtClean="0"/>
              <a:t> (not living up to his father’s deathbed request that he take care of his mother and half sisters): this is the problem that the plot will solve. </a:t>
            </a:r>
          </a:p>
          <a:p>
            <a:pPr eaLnBrk="1" hangingPunct="1"/>
            <a:r>
              <a:rPr lang="en-US" baseline="0" dirty="0" smtClean="0"/>
              <a:t>SHOW the clockwise movement that will take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and Marianne </a:t>
            </a:r>
            <a:r>
              <a:rPr lang="en-US" baseline="0" dirty="0" err="1" smtClean="0"/>
              <a:t>Dashwood</a:t>
            </a:r>
            <a:r>
              <a:rPr lang="en-US" baseline="0" dirty="0" smtClean="0"/>
              <a:t> from </a:t>
            </a:r>
            <a:r>
              <a:rPr lang="en-US" baseline="0" dirty="0" err="1" smtClean="0"/>
              <a:t>Norland</a:t>
            </a:r>
            <a:r>
              <a:rPr lang="en-US" baseline="0" dirty="0" smtClean="0"/>
              <a:t> Park, to Barton Park, to London to </a:t>
            </a:r>
            <a:r>
              <a:rPr lang="en-US" baseline="0" dirty="0" err="1" smtClean="0"/>
              <a:t>Delaford</a:t>
            </a:r>
            <a:r>
              <a:rPr lang="en-US" baseline="0" dirty="0" smtClean="0"/>
              <a:t> (in Dorset)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what does this suggest? The plot allows the central characters to follow the money and willing suitors to love and happiness</a:t>
            </a:r>
            <a:r>
              <a:rPr lang="en-US" baseline="0" dirty="0" smtClean="0"/>
              <a:t>. 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 article on plotting</a:t>
            </a:r>
            <a:r>
              <a:rPr lang="en-US" baseline="0" dirty="0" smtClean="0"/>
              <a:t> Shakespeare and other works,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“Network Theory, Plot Analysis”, New Left Review 68, Mar Apr 2011, 80-102</a:t>
            </a:r>
            <a:r>
              <a:rPr lang="en-US" dirty="0" smtClean="0"/>
              <a:t> , Franco </a:t>
            </a:r>
            <a:r>
              <a:rPr lang="en-US" dirty="0" err="1" smtClean="0"/>
              <a:t>Moretti</a:t>
            </a:r>
            <a:r>
              <a:rPr lang="en-US" dirty="0" smtClean="0"/>
              <a:t> uses the metaphor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baseline="0" dirty="0" err="1" smtClean="0">
                <a:sym typeface="Wingdings"/>
              </a:rPr>
              <a:t></a:t>
            </a:r>
            <a:r>
              <a:rPr lang="en-US" baseline="0" dirty="0" smtClean="0">
                <a:sym typeface="Wingdings"/>
              </a:rPr>
              <a:t> from within the novel comes an account of what motivates or propels the action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11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/>
              <a:t>Frustration of the 1</a:t>
            </a:r>
            <a:r>
              <a:rPr lang="en-US" baseline="30000" dirty="0" smtClean="0"/>
              <a:t>st</a:t>
            </a:r>
            <a:r>
              <a:rPr lang="en-US" baseline="0" dirty="0" smtClean="0"/>
              <a:t> erotic entanglement: </a:t>
            </a:r>
          </a:p>
          <a:p>
            <a:pPr eaLnBrk="1" hangingPunct="1"/>
            <a:r>
              <a:rPr lang="en-US" baseline="0" dirty="0" smtClean="0"/>
              <a:t>1: Fanny’s explicit hostility to the affection she sees taking hold—my mother’s plans for Edward. </a:t>
            </a:r>
          </a:p>
          <a:p>
            <a:pPr eaLnBrk="1" hangingPunct="1"/>
            <a:r>
              <a:rPr lang="en-US" baseline="0" dirty="0" smtClean="0"/>
              <a:t>2: the bad timing of getting acquainted just when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must leave Sussex </a:t>
            </a:r>
          </a:p>
          <a:p>
            <a:pPr eaLnBrk="1" hangingPunct="1"/>
            <a:r>
              <a:rPr lang="en-US" baseline="0" dirty="0" smtClean="0"/>
              <a:t>3: the odd passivity of Edward’s character   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1: a flashing</a:t>
            </a:r>
            <a:r>
              <a:rPr lang="en-US" baseline="0" dirty="0" smtClean="0"/>
              <a:t> yellow arrow… the plot must deliver more about this… </a:t>
            </a:r>
          </a:p>
          <a:p>
            <a:r>
              <a:rPr lang="en-US" dirty="0" smtClean="0"/>
              <a:t>2: Mrs. Jennings inappropriate curiosity just deepens</a:t>
            </a:r>
            <a:r>
              <a:rPr lang="en-US" baseline="0" dirty="0" smtClean="0"/>
              <a:t> the mystery </a:t>
            </a:r>
            <a:endParaRPr lang="en-US" dirty="0" smtClean="0"/>
          </a:p>
          <a:p>
            <a:r>
              <a:rPr lang="en-US" dirty="0" smtClean="0"/>
              <a:t>3: </a:t>
            </a:r>
            <a:r>
              <a:rPr lang="en-US" baseline="0" dirty="0" smtClean="0"/>
              <a:t>The strangeness of this sudden departure triggers </a:t>
            </a:r>
            <a:r>
              <a:rPr lang="en-US" baseline="0" dirty="0" err="1" smtClean="0"/>
              <a:t>Elinor</a:t>
            </a:r>
            <a:r>
              <a:rPr lang="en-US" baseline="0" dirty="0" smtClean="0"/>
              <a:t> and Mrs. </a:t>
            </a:r>
            <a:r>
              <a:rPr lang="en-US" baseline="0" dirty="0" err="1" smtClean="0"/>
              <a:t>Dashwood’s</a:t>
            </a:r>
            <a:r>
              <a:rPr lang="en-US" baseline="0" dirty="0" smtClean="0"/>
              <a:t> intense scrutiny and debate about whether M and W </a:t>
            </a:r>
            <a:r>
              <a:rPr lang="en-US" baseline="0" dirty="0" err="1" smtClean="0"/>
              <a:t>ae</a:t>
            </a:r>
            <a:r>
              <a:rPr lang="en-US" baseline="0" dirty="0" smtClean="0"/>
              <a:t> engaged</a:t>
            </a:r>
          </a:p>
          <a:p>
            <a:r>
              <a:rPr lang="en-US" baseline="0" dirty="0" smtClean="0"/>
              <a:t>4: Edward just is not acting as a lover should: what is wrong?! </a:t>
            </a:r>
            <a:r>
              <a:rPr lang="en-US" baseline="0" dirty="0" err="1" smtClean="0"/>
              <a:t>Elinor’s</a:t>
            </a:r>
            <a:r>
              <a:rPr lang="en-US" baseline="0" dirty="0" smtClean="0"/>
              <a:t> odd compensation: taking the hair in ring as her own. (psychology of love) </a:t>
            </a:r>
          </a:p>
          <a:p>
            <a:r>
              <a:rPr lang="en-US" baseline="0" dirty="0" smtClean="0"/>
              <a:t>OUT NOTE: this regression is theoretically endless: it is stopped for the sake of novelistic ending with Edward’s narrative from the other side of the narrative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90330-29D4-4B4C-A425-96C771CF47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190DF-2744-BC47-A0C0-6390F0C0B6F0}" type="slidenum">
              <a:rPr lang="en-US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Devonshire: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OUT: The behavior of all 3 male suitors suggests evidence of hidden love secrets: they are mysteries that the heroines, the readers, and the plot must unravel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734C8-2ED6-4E49-8C75-C0C9CB0DB9FE}" type="datetimeFigureOut">
              <a:rPr lang="en-US" smtClean="0"/>
              <a:pPr/>
              <a:t>10/22/11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0B13-B1AE-9741-AB9F-49E63C66C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Plotting Plot in Austen’s </a:t>
            </a:r>
            <a:r>
              <a:rPr lang="en-US" i="1" dirty="0" smtClean="0"/>
              <a:t>Sense and Sensibility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75444"/>
            <a:ext cx="6400800" cy="1363356"/>
          </a:xfrm>
        </p:spPr>
        <p:txBody>
          <a:bodyPr/>
          <a:lstStyle/>
          <a:p>
            <a:r>
              <a:rPr lang="en-US" dirty="0" smtClean="0"/>
              <a:t>Balked Desire and the Anxious Commerce in Love Secrets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en-US" dirty="0" smtClean="0"/>
              <a:t>Plot vector 1: love breaches self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38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Psychoanalysis: desire is central to human psychology; love intensifies the lack that is the central condition of humans;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self-breaching power of love is given expression in Greek myth: Cupid’s arrows pierce the self (love is irrational, sweetly self-destroying, uneconomic, fatal)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this novel what is striking is how long </a:t>
            </a:r>
            <a:r>
              <a:rPr lang="en-US" dirty="0" err="1" smtClean="0"/>
              <a:t>Elinor</a:t>
            </a:r>
            <a:r>
              <a:rPr lang="en-US" dirty="0" smtClean="0"/>
              <a:t>, Marianne and Brandon suffer an apparently hopelessly love (E: I:3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III: 12; M:</a:t>
            </a:r>
            <a:r>
              <a:rPr lang="en-US" dirty="0" smtClean="0">
                <a:sym typeface="Wingdings"/>
              </a:rPr>
              <a:t> I</a:t>
            </a:r>
            <a:r>
              <a:rPr lang="en-US" dirty="0" smtClean="0">
                <a:sym typeface="Wingdings"/>
              </a:rPr>
              <a:t>: 7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III: 14; M: I:9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III: 10)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Result, for most of its extent, this is a novel of frustrated desire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Sussex romance and then leaving home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1905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sp>
        <p:nvSpPr>
          <p:cNvPr id="72" name="Heart 71"/>
          <p:cNvSpPr/>
          <p:nvPr/>
        </p:nvSpPr>
        <p:spPr>
          <a:xfrm>
            <a:off x="2286000" y="3581400"/>
            <a:ext cx="381000" cy="30480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 Same Side Corner Rectangle 73"/>
          <p:cNvSpPr/>
          <p:nvPr/>
        </p:nvSpPr>
        <p:spPr>
          <a:xfrm>
            <a:off x="5155090" y="1691626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Norland</a:t>
            </a:r>
            <a:endParaRPr lang="en-US" sz="1200" dirty="0" smtClean="0"/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  <p:sp>
        <p:nvSpPr>
          <p:cNvPr id="57" name="Oval 56"/>
          <p:cNvSpPr/>
          <p:nvPr/>
        </p:nvSpPr>
        <p:spPr>
          <a:xfrm>
            <a:off x="68920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3.7474E-7 L 0.08642 -0.21929 " pathEditMode="relative" ptsTypes="AA">
                                      <p:cBhvr>
                                        <p:cTn id="6" dur="2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3877E-6 2.64168E-6 L 0.10153 0.23202 " pathEditMode="relative" ptsTypes="AA">
                                      <p:cBhvr>
                                        <p:cTn id="10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52" grpId="0" animBg="1"/>
      <p:bldP spid="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Plot Vector 2: erratic and mysterious behavior requires tracing character links into a complex social network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13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immediacy and intensity of Col. Brandon’s love for Marianne is linked to the secret of Eliza #1: “I once knew a lady who in temper and mind greatly resembled your sister.” (91)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Col. Brandon’s sudden mysterious departure (on the morning of the Whitwell outing) is the effect of his link to Eliza #2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Willoughby’s sudden and mysterious departure is the result of his affair with Eliza #2 and the ultimatum of Mrs. Smith: “I will not torment myself any longer by remaining among friends whose society it is impossible for me now to enjoy.” (109)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Edward’s ambiguous behavior toward </a:t>
            </a:r>
            <a:r>
              <a:rPr lang="en-US" dirty="0" err="1" smtClean="0"/>
              <a:t>Elinor</a:t>
            </a:r>
            <a:r>
              <a:rPr lang="en-US" dirty="0" smtClean="0"/>
              <a:t>: “His coldness and reserve mortified her severely.” (120)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Devonshire: mysteries of love at Barton Park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159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sp>
        <p:nvSpPr>
          <p:cNvPr id="56" name="Heart 55"/>
          <p:cNvSpPr/>
          <p:nvPr/>
        </p:nvSpPr>
        <p:spPr>
          <a:xfrm>
            <a:off x="3429000" y="1984177"/>
            <a:ext cx="304800" cy="232663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2101964" y="1916060"/>
            <a:ext cx="41590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73" name="Vertical Scroll 72"/>
          <p:cNvSpPr/>
          <p:nvPr/>
        </p:nvSpPr>
        <p:spPr>
          <a:xfrm>
            <a:off x="1600200" y="2078204"/>
            <a:ext cx="210978" cy="283996"/>
          </a:xfrm>
          <a:prstGeom prst="vertic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 Same Side Corner Rectangle 73"/>
          <p:cNvSpPr/>
          <p:nvPr/>
        </p:nvSpPr>
        <p:spPr>
          <a:xfrm>
            <a:off x="5257198" y="2895600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Barton</a:t>
            </a:r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56469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65359E-6 1.88758E-6 C 0.06178 -0.02568 0.12356 -0.05113 0.14751 -0.065 C 0.17146 -0.07888 0.14734 -0.07865 0.14387 -0.08282 C 0.1404 -0.08698 0.13345 -0.08814 0.12669 -0.08929 " pathEditMode="relative" ptsTypes="aaaA">
                                      <p:cBhvr>
                                        <p:cTn id="6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46581E-6 5.28337E-6 L -0.23031 -0.01989 " pathEditMode="relative" ptsTypes="AA">
                                      <p:cBhvr>
                                        <p:cTn id="10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5502E-6 -2.95165E-6 L -0.00243 -0.4307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decel="100000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8" grpId="1" animBg="1"/>
      <p:bldP spid="34822" grpId="0" animBg="1"/>
      <p:bldP spid="34822" grpId="1" animBg="1"/>
      <p:bldP spid="34852" grpId="0" animBg="1"/>
      <p:bldP spid="34852" grpId="1" animBg="1"/>
      <p:bldP spid="56" grpId="0" animBg="1"/>
      <p:bldP spid="72" grpId="0"/>
      <p:bldP spid="73" grpId="0" animBg="1"/>
      <p:bldP spid="7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92333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Disclosure dissipates one secret, but puts another in its place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1016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cxnSp>
        <p:nvCxnSpPr>
          <p:cNvPr id="57" name="Straight Arrow Connector 56"/>
          <p:cNvCxnSpPr>
            <a:stCxn id="34829" idx="2"/>
            <a:endCxn id="34856" idx="1"/>
          </p:cNvCxnSpPr>
          <p:nvPr/>
        </p:nvCxnSpPr>
        <p:spPr>
          <a:xfrm rot="16200000" flipH="1">
            <a:off x="3536350" y="398249"/>
            <a:ext cx="1004501" cy="10668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56"/>
          <p:cNvCxnSpPr>
            <a:stCxn id="34856" idx="3"/>
          </p:cNvCxnSpPr>
          <p:nvPr/>
        </p:nvCxnSpPr>
        <p:spPr>
          <a:xfrm>
            <a:off x="6248400" y="1433900"/>
            <a:ext cx="457201" cy="2703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Left-Right Arrow 72"/>
          <p:cNvSpPr/>
          <p:nvPr/>
        </p:nvSpPr>
        <p:spPr>
          <a:xfrm rot="5400000">
            <a:off x="2162520" y="3276600"/>
            <a:ext cx="533400" cy="332601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81371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76" name="Round Same Side Corner Rectangle 75"/>
          <p:cNvSpPr/>
          <p:nvPr/>
        </p:nvSpPr>
        <p:spPr>
          <a:xfrm>
            <a:off x="5257198" y="2895600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Barton</a:t>
            </a:r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7407E-6 C 0.08489 -0.02129 0.16979 -0.04236 0.19444 -0.06805 C 0.21909 -0.09375 0.15573 -0.14004 0.14809 -0.1544 " pathEditMode="relative" ptsTypes="aaA">
                                      <p:cBhvr>
                                        <p:cTn id="6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C 0.06736 0.06481 0.13472 0.12963 0.13889 0.15741 C 0.14305 0.18518 0.04444 0.16504 0.02552 0.16666 " pathEditMode="relative" ptsTypes="aaA">
                                      <p:cBhvr>
                                        <p:cTn id="10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1" animBg="1"/>
      <p:bldP spid="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57500" y="1684664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120032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Novelist Allegory? </a:t>
            </a:r>
            <a:br>
              <a:rPr lang="en-US" b="1" dirty="0" smtClean="0">
                <a:latin typeface="Times New Roman" charset="0"/>
              </a:rPr>
            </a:br>
            <a:r>
              <a:rPr lang="en-US" b="1" dirty="0" err="1" smtClean="0">
                <a:latin typeface="Times New Roman" charset="0"/>
              </a:rPr>
              <a:t>Elinor</a:t>
            </a:r>
            <a:r>
              <a:rPr lang="en-US" b="1" dirty="0" smtClean="0">
                <a:latin typeface="Times New Roman" charset="0"/>
              </a:rPr>
              <a:t> = Sense </a:t>
            </a:r>
            <a:br>
              <a:rPr lang="en-US" b="1" dirty="0" smtClean="0">
                <a:latin typeface="Times New Roman" charset="0"/>
              </a:rPr>
            </a:br>
            <a:r>
              <a:rPr lang="en-US" b="1" dirty="0" smtClean="0">
                <a:latin typeface="Times New Roman" charset="0"/>
              </a:rPr>
              <a:t>Marianne = Sensibility </a:t>
            </a:r>
            <a:br>
              <a:rPr lang="en-US" b="1" dirty="0" smtClean="0">
                <a:latin typeface="Times New Roman" charset="0"/>
              </a:rPr>
            </a:br>
            <a:r>
              <a:rPr lang="en-US" b="1" i="1" dirty="0" smtClean="0">
                <a:latin typeface="Times New Roman" charset="0"/>
              </a:rPr>
              <a:t>How do we get “and”? </a:t>
            </a:r>
            <a:endParaRPr lang="en-US" b="1" i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159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cxnSp>
        <p:nvCxnSpPr>
          <p:cNvPr id="57" name="Straight Arrow Connector 56"/>
          <p:cNvCxnSpPr>
            <a:stCxn id="34829" idx="2"/>
            <a:endCxn id="34856" idx="1"/>
          </p:cNvCxnSpPr>
          <p:nvPr/>
        </p:nvCxnSpPr>
        <p:spPr>
          <a:xfrm rot="16200000" flipH="1">
            <a:off x="3536350" y="398249"/>
            <a:ext cx="1004501" cy="10668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56"/>
          <p:cNvCxnSpPr>
            <a:stCxn id="34856" idx="3"/>
          </p:cNvCxnSpPr>
          <p:nvPr/>
        </p:nvCxnSpPr>
        <p:spPr>
          <a:xfrm>
            <a:off x="6248400" y="1433900"/>
            <a:ext cx="457201" cy="2703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4856" idx="2"/>
            <a:endCxn id="65" idx="0"/>
          </p:cNvCxnSpPr>
          <p:nvPr/>
        </p:nvCxnSpPr>
        <p:spPr>
          <a:xfrm rot="5400000">
            <a:off x="1646923" y="1638300"/>
            <a:ext cx="3829178" cy="3697377"/>
          </a:xfrm>
          <a:prstGeom prst="line">
            <a:avLst/>
          </a:prstGeom>
          <a:ln w="5715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81371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80" name="TextBox 79"/>
          <p:cNvSpPr txBox="1"/>
          <p:nvPr/>
        </p:nvSpPr>
        <p:spPr>
          <a:xfrm>
            <a:off x="2895600" y="4468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ym typeface="Wingdings"/>
              </a:rPr>
              <a:t>Marianne to </a:t>
            </a:r>
            <a:r>
              <a:rPr lang="en-US" sz="1200" dirty="0" err="1" smtClean="0">
                <a:sym typeface="Wingdings"/>
              </a:rPr>
              <a:t>Elinor</a:t>
            </a:r>
            <a:r>
              <a:rPr lang="en-US" sz="1200" dirty="0" smtClean="0">
                <a:sym typeface="Wingdings"/>
              </a:rPr>
              <a:t>: “</a:t>
            </a:r>
            <a:r>
              <a:rPr lang="en-US" sz="1200" dirty="0" smtClean="0"/>
              <a:t>We have neither of us any thing to tell; you, because you do not communicate, and I, because I conceal nothing.” (193) 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2154738" y="4977579"/>
            <a:ext cx="748064" cy="381000"/>
          </a:xfrm>
          <a:prstGeom prst="rect">
            <a:avLst/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Berkeley Street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4883E-6 1.54487E-6 L 0.05223 0.20907 " pathEditMode="relative" ptsTypes="AA">
                                      <p:cBhvr>
                                        <p:cTn id="6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3044E-6 -3.66327E-6 L 0.07635 0.33118 " pathEditMode="relative" ptsTypes="AA">
                                      <p:cBhvr>
                                        <p:cTn id="1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6" grpId="0" animBg="1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Elinor</a:t>
            </a:r>
            <a:r>
              <a:rPr lang="en-US" sz="2400" dirty="0" smtClean="0"/>
              <a:t> and Marianne as Alter-egos: from antithesis of oppositions to a mutually imprecated ambivalence</a:t>
            </a: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788775" y="1735185"/>
            <a:ext cx="1574123" cy="14489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Elinor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581335" y="1735183"/>
            <a:ext cx="1573769" cy="144896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Marianne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470225" y="2271837"/>
            <a:ext cx="796006" cy="38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4642226" y="2271837"/>
            <a:ext cx="796006" cy="3846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8811" y="1287973"/>
            <a:ext cx="983827" cy="223113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Sense</a:t>
            </a:r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200" dirty="0" smtClean="0"/>
              <a:t>Rational restraint of feelings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Censor, play along with social laws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Place the ‘comfort’ of others before self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548988" y="1287973"/>
            <a:ext cx="1170432" cy="2322576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Sensibility</a:t>
            </a:r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200" dirty="0" smtClean="0"/>
              <a:t>Feelings are natural and good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Show what you honestly feel to others, refuse to play along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 Do not disguise the primacy of self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3103518" y="3766655"/>
            <a:ext cx="2808378" cy="26016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E/M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1.83291E-6 L 0.20267 0.38348 " pathEditMode="relative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1.83291E-6 L -0.21206 0.38371 " pathEditMode="relative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89E-6 3.07728E-6 C 0.02467 0.1881 0.04951 0.37644 -0.01633 0.4447 C -0.08216 0.51295 -0.3309 0.41693 -0.395 0.41022 " pathEditMode="relative" ptsTypes="aaA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08303E-6 2.79037E-6 C -0.0205 0.21703 -0.04083 0.43429 0.02727 0.5081 C 0.09536 0.5819 0.34514 0.45349 0.40871 0.44262 " pathEditMode="relative" ptsTypes="a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7" grpId="0" animBg="1"/>
      <p:bldP spid="8" grpId="0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11" dirty="0" smtClean="0"/>
              <a:t>Plot Vector 3: The love crisis of two sisters broaches their bounded 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544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dirty="0" smtClean="0">
                <a:sym typeface="Wingdings"/>
              </a:rPr>
              <a:t>How do we explain the way the 2 sisters converge over the course of the plot?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Unrealized desires breed secrets and the initial difference between the sisters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A succession of intensely melodramatic scenes reconfigure the two </a:t>
            </a:r>
            <a:r>
              <a:rPr lang="en-US" dirty="0" smtClean="0">
                <a:sym typeface="Wingdings"/>
              </a:rPr>
              <a:t>sisters so they are no longer bounded </a:t>
            </a:r>
            <a:r>
              <a:rPr lang="en-US" dirty="0" smtClean="0">
                <a:sym typeface="Wingdings"/>
              </a:rPr>
              <a:t>antipathetic selves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 London </a:t>
            </a:r>
            <a:r>
              <a:rPr lang="en-US" dirty="0" smtClean="0"/>
              <a:t>ball: </a:t>
            </a:r>
            <a:r>
              <a:rPr lang="en-US" dirty="0" smtClean="0"/>
              <a:t>(Marianne’s embodied transparency before the public gaze)  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Marianne’s correspondence opened to </a:t>
            </a:r>
            <a:r>
              <a:rPr lang="en-US" dirty="0" err="1" smtClean="0"/>
              <a:t>Elinor</a:t>
            </a:r>
            <a:r>
              <a:rPr lang="en-US" dirty="0" smtClean="0"/>
              <a:t>: “You shall see all”; Marianne discloses the secret of ne engagement: ”He has broken no faith with me.” (207)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Elinor’s</a:t>
            </a:r>
            <a:r>
              <a:rPr lang="en-US" dirty="0" smtClean="0"/>
              <a:t> disclosure: after Edward’s engagement to Lucy is known, </a:t>
            </a:r>
            <a:r>
              <a:rPr lang="en-US" dirty="0" err="1" smtClean="0"/>
              <a:t>Elinor’s</a:t>
            </a:r>
            <a:r>
              <a:rPr lang="en-US" dirty="0" smtClean="0"/>
              <a:t> reveals her own anguish to Marianne: “it was told me by the very person herself, whose prior engagement ruined all my prospects; and told me, as I though, with triumph.” (277)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Marianne’s remorse: “I cannot express my own abhorrence of myself.” (350)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 smtClean="0"/>
              <a:t>blended alter-egos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the other appears in the self, the self in the other: “‘I suppose you know, ma’am, that Mr. </a:t>
            </a:r>
            <a:r>
              <a:rPr lang="en-US" dirty="0" err="1" smtClean="0"/>
              <a:t>Ferras</a:t>
            </a:r>
            <a:r>
              <a:rPr lang="en-US" dirty="0" smtClean="0"/>
              <a:t> is married.’ Marianne gave a violent start, fixed her eyes upon </a:t>
            </a:r>
            <a:r>
              <a:rPr lang="en-US" dirty="0" err="1" smtClean="0"/>
              <a:t>Elinor</a:t>
            </a:r>
            <a:r>
              <a:rPr lang="en-US" dirty="0" smtClean="0"/>
              <a:t>, saw her turning pale, and fell back in her chair in hysterics.” (356)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The failure of the sisters’ love prospects in London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159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cxnSp>
        <p:nvCxnSpPr>
          <p:cNvPr id="57" name="Straight Arrow Connector 56"/>
          <p:cNvCxnSpPr>
            <a:stCxn id="34829" idx="2"/>
            <a:endCxn id="34856" idx="1"/>
          </p:cNvCxnSpPr>
          <p:nvPr/>
        </p:nvCxnSpPr>
        <p:spPr>
          <a:xfrm rot="16200000" flipH="1">
            <a:off x="3536350" y="398249"/>
            <a:ext cx="1004501" cy="10668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56"/>
          <p:cNvCxnSpPr>
            <a:stCxn id="34856" idx="3"/>
          </p:cNvCxnSpPr>
          <p:nvPr/>
        </p:nvCxnSpPr>
        <p:spPr>
          <a:xfrm>
            <a:off x="6248400" y="1433900"/>
            <a:ext cx="457201" cy="2703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81371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74" name="Rectangle 73"/>
          <p:cNvSpPr/>
          <p:nvPr/>
        </p:nvSpPr>
        <p:spPr>
          <a:xfrm>
            <a:off x="2154738" y="4977579"/>
            <a:ext cx="748064" cy="381000"/>
          </a:xfrm>
          <a:prstGeom prst="rect">
            <a:avLst/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Berkeley Street</a:t>
            </a:r>
            <a:endParaRPr lang="en-US" sz="1200" dirty="0"/>
          </a:p>
        </p:txBody>
      </p:sp>
      <p:sp>
        <p:nvSpPr>
          <p:cNvPr id="75" name="Text Box 20"/>
          <p:cNvSpPr txBox="1">
            <a:spLocks noChangeArrowheads="1"/>
          </p:cNvSpPr>
          <p:nvPr/>
        </p:nvSpPr>
        <p:spPr bwMode="auto">
          <a:xfrm>
            <a:off x="7239000" y="2085201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Grey £££</a:t>
            </a:r>
            <a:endParaRPr lang="en-US" sz="1200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3039763" y="2831851"/>
            <a:ext cx="2227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“Good God! Willoughby, what is the meaning of this?” (199)</a:t>
            </a:r>
            <a:endParaRPr lang="en-US" sz="1200" b="1" dirty="0"/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6337051" y="2198797"/>
            <a:ext cx="914400" cy="352485"/>
          </a:xfrm>
          <a:prstGeom prst="line">
            <a:avLst/>
          </a:prstGeom>
          <a:ln w="50800">
            <a:headEnd type="stealth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286000" y="3319908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Letters on bed: “You shall see all”; </a:t>
            </a:r>
            <a:br>
              <a:rPr lang="en-US" sz="1200" b="1" dirty="0" smtClean="0"/>
            </a:br>
            <a:r>
              <a:rPr lang="en-US" sz="1200" b="1" dirty="0" smtClean="0"/>
              <a:t>Of supposed engagement: ”He has broken no faith with me.” (207) </a:t>
            </a:r>
            <a:endParaRPr lang="en-US" sz="12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1752600" y="3867327"/>
            <a:ext cx="3733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Elinor’s</a:t>
            </a:r>
            <a:r>
              <a:rPr lang="en-US" sz="1200" b="1" dirty="0" smtClean="0"/>
              <a:t> secret anguish about Lucy Steele’s cruel disclosure: “it was told me by the very person herself, whose prior engagement ruined all my prospects; and told me, as I though, with triumph.” (277)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5574E-6 1.98982E-6 L 0.01078 0.11268 " pathEditMode="relative" ptsTypes="AA">
                                      <p:cBhvr>
                                        <p:cTn id="6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9953E-6 -4.64137E-6 L 0.01633 0.112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1395E-6 -4.24341E-6 L -0.14435 0.012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435 0.01295 L -0.03526 -0.00093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8 0.11269 L 0.02919 0.1858 " pathEditMode="relative" ptsTypes="AA">
                                      <p:cBhvr>
                                        <p:cTn id="45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0.11286 L 0.01649 0.1859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9 0.1858 L 0.0483 0.26123 " pathEditMode="relative" ptsTypes="AA">
                                      <p:cBhvr>
                                        <p:cTn id="64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49 0.18594 L 0.01667 0.2615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40646E-7 6.19796E-6 L 0.20826 0.07054 " pathEditMode="relative" ptsTypes="AA">
                                      <p:cBhvr>
                                        <p:cTn id="72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2" grpId="1" animBg="1"/>
      <p:bldP spid="34823" grpId="0" animBg="1"/>
      <p:bldP spid="34824" grpId="0" animBg="1"/>
      <p:bldP spid="34824" grpId="1" animBg="1"/>
      <p:bldP spid="34824" grpId="2" animBg="1"/>
      <p:bldP spid="34826" grpId="0" animBg="1"/>
      <p:bldP spid="34826" grpId="1" animBg="1"/>
      <p:bldP spid="34826" grpId="2" animBg="1"/>
      <p:bldP spid="75" grpId="0" animBg="1"/>
      <p:bldP spid="76" grpId="0" build="allAtOnce"/>
      <p:bldP spid="76" grpId="1" build="allAtOnce"/>
      <p:bldP spid="79" grpId="0"/>
      <p:bldP spid="79" grpId="1"/>
      <p:bldP spid="80" grpId="0"/>
      <p:bldP spid="8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Plot Vector 4: the plot stages an experimental testing of  the love objects, Willoughby and Edward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42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Willoughby known as </a:t>
            </a:r>
          </a:p>
          <a:p>
            <a:pPr lvl="1"/>
            <a:r>
              <a:rPr lang="en-US" dirty="0" smtClean="0"/>
              <a:t>The charismatic young romantic suitor of Marianne </a:t>
            </a:r>
          </a:p>
          <a:p>
            <a:pPr lvl="1"/>
            <a:r>
              <a:rPr lang="en-US" dirty="0" smtClean="0"/>
              <a:t>Cruelly non-responsive to Marianne’s socially vulnerable love</a:t>
            </a:r>
          </a:p>
          <a:p>
            <a:pPr lvl="1"/>
            <a:r>
              <a:rPr lang="en-US" dirty="0" smtClean="0"/>
              <a:t>A cynical player at marriage economics who ‘scores’ Miss Grey’s £50K</a:t>
            </a:r>
          </a:p>
          <a:p>
            <a:pPr lvl="1"/>
            <a:r>
              <a:rPr lang="en-US" dirty="0" smtClean="0"/>
              <a:t>(After Col. Brandon’s account of the seduction of Eliza): one who is appears to be ”deep in hardened villainy” (205)</a:t>
            </a:r>
          </a:p>
          <a:p>
            <a:pPr lvl="1"/>
            <a:r>
              <a:rPr lang="en-US" dirty="0" smtClean="0"/>
              <a:t>(Through the apology offered to </a:t>
            </a:r>
            <a:r>
              <a:rPr lang="en-US" dirty="0" err="1" smtClean="0"/>
              <a:t>Elinor</a:t>
            </a:r>
            <a:r>
              <a:rPr lang="en-US" dirty="0" smtClean="0"/>
              <a:t> at Cleveland): A tormented soul who has made his “own choice” but still loves Marianne (336)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Edward is seen as </a:t>
            </a:r>
          </a:p>
          <a:p>
            <a:pPr marL="914400" lvl="1" indent="-514350"/>
            <a:r>
              <a:rPr lang="en-US" dirty="0" smtClean="0"/>
              <a:t>One who starts his friendship with </a:t>
            </a:r>
            <a:r>
              <a:rPr lang="en-US" dirty="0" err="1" smtClean="0"/>
              <a:t>Elinor</a:t>
            </a:r>
            <a:r>
              <a:rPr lang="en-US" dirty="0" smtClean="0"/>
              <a:t> as one who is ‘free’</a:t>
            </a:r>
          </a:p>
          <a:p>
            <a:pPr marL="914400" lvl="1" indent="-514350"/>
            <a:r>
              <a:rPr lang="en-US" dirty="0" smtClean="0"/>
              <a:t>One who is secretly engaged to a rival </a:t>
            </a:r>
          </a:p>
          <a:p>
            <a:pPr marL="914400" lvl="1" indent="-514350"/>
            <a:r>
              <a:rPr lang="en-US" dirty="0" smtClean="0"/>
              <a:t>One who stays honorably true to his engagement, in spite of disinheritance</a:t>
            </a:r>
          </a:p>
          <a:p>
            <a:pPr marL="914400" lvl="1" indent="-514350"/>
            <a:r>
              <a:rPr lang="en-US" dirty="0" smtClean="0"/>
              <a:t>One who is the object of Col. Brandon’s disinterested sympathy and support </a:t>
            </a:r>
          </a:p>
          <a:p>
            <a:pPr marL="914400" lvl="1" indent="-514350"/>
            <a:r>
              <a:rPr lang="en-US" dirty="0" smtClean="0"/>
              <a:t>One had long lost his love for Lucy and now proposes to Marianne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the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Changes in place are associated by Austen with changes in the lives of characters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centrality of plot to the novel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visualize it?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drives the plot of </a:t>
            </a:r>
            <a:r>
              <a:rPr lang="en-US" i="1" dirty="0" smtClean="0"/>
              <a:t>Sense and Sensibility: </a:t>
            </a:r>
            <a:r>
              <a:rPr lang="en-US" dirty="0" smtClean="0"/>
              <a:t>four vectors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animation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Findings?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450330" y="5591395"/>
            <a:ext cx="2371848" cy="92333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Willoughby tested at Cleveland: narrative apology to </a:t>
            </a:r>
            <a:r>
              <a:rPr lang="en-US" b="1" dirty="0" err="1" smtClean="0">
                <a:latin typeface="Times New Roman" charset="0"/>
              </a:rPr>
              <a:t>Elinor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sp>
        <p:nvSpPr>
          <p:cNvPr id="56" name="Oval 55"/>
          <p:cNvSpPr/>
          <p:nvPr/>
        </p:nvSpPr>
        <p:spPr>
          <a:xfrm>
            <a:off x="7248648" y="3886200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57" name="Oval 56"/>
          <p:cNvSpPr/>
          <p:nvPr/>
        </p:nvSpPr>
        <p:spPr>
          <a:xfrm>
            <a:off x="1677924" y="60975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73" name="Oval 72"/>
          <p:cNvSpPr/>
          <p:nvPr/>
        </p:nvSpPr>
        <p:spPr>
          <a:xfrm>
            <a:off x="68920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72" name="Rectangle 71"/>
          <p:cNvSpPr/>
          <p:nvPr/>
        </p:nvSpPr>
        <p:spPr>
          <a:xfrm>
            <a:off x="4572000" y="4744998"/>
            <a:ext cx="838200" cy="381000"/>
          </a:xfrm>
          <a:prstGeom prst="rect">
            <a:avLst/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Cleveland</a:t>
            </a:r>
            <a:endParaRPr lang="en-US" sz="1200" dirty="0"/>
          </a:p>
        </p:txBody>
      </p:sp>
      <p:sp>
        <p:nvSpPr>
          <p:cNvPr id="75" name="Text Box 20"/>
          <p:cNvSpPr txBox="1">
            <a:spLocks noChangeArrowheads="1"/>
          </p:cNvSpPr>
          <p:nvPr/>
        </p:nvSpPr>
        <p:spPr bwMode="auto">
          <a:xfrm>
            <a:off x="7239000" y="2085201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Grey £££</a:t>
            </a:r>
            <a:endParaRPr lang="en-US" sz="1200" b="1" dirty="0"/>
          </a:p>
        </p:txBody>
      </p:sp>
      <p:cxnSp>
        <p:nvCxnSpPr>
          <p:cNvPr id="77" name="Straight Connector 76"/>
          <p:cNvCxnSpPr>
            <a:stCxn id="75" idx="1"/>
            <a:endCxn id="34822" idx="3"/>
          </p:cNvCxnSpPr>
          <p:nvPr/>
        </p:nvCxnSpPr>
        <p:spPr>
          <a:xfrm rot="10800000" flipV="1">
            <a:off x="6858000" y="2223701"/>
            <a:ext cx="381000" cy="292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628E-7 6.56938E-6 L 0.1115 0.37782 " pathEditMode="relative" ptsTypes="AA">
                                      <p:cBhvr>
                                        <p:cTn id="6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8823E-6 -3.62289E-6 L 0.06478 0.441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7145E-6 -3.11559E-6 L -0.17315 0.277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nimBg="1"/>
      <p:bldP spid="34824" grpId="0" animBg="1"/>
      <p:bldP spid="348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92333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Return to Barton Cottage: Edward tested and found wanted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159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sp>
        <p:nvSpPr>
          <p:cNvPr id="57" name="Oval 56"/>
          <p:cNvSpPr/>
          <p:nvPr/>
        </p:nvSpPr>
        <p:spPr>
          <a:xfrm>
            <a:off x="1447800" y="6068199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72" name="Oval 71"/>
          <p:cNvSpPr/>
          <p:nvPr/>
        </p:nvSpPr>
        <p:spPr>
          <a:xfrm>
            <a:off x="81371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74" name="Text Box 20"/>
          <p:cNvSpPr txBox="1">
            <a:spLocks noChangeArrowheads="1"/>
          </p:cNvSpPr>
          <p:nvPr/>
        </p:nvSpPr>
        <p:spPr bwMode="auto">
          <a:xfrm>
            <a:off x="7239000" y="2085201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Grey £££</a:t>
            </a:r>
            <a:endParaRPr lang="en-US" sz="1200" b="1" dirty="0"/>
          </a:p>
        </p:txBody>
      </p:sp>
      <p:cxnSp>
        <p:nvCxnSpPr>
          <p:cNvPr id="75" name="Straight Connector 74"/>
          <p:cNvCxnSpPr/>
          <p:nvPr/>
        </p:nvCxnSpPr>
        <p:spPr>
          <a:xfrm rot="10800000" flipV="1">
            <a:off x="6858000" y="2223701"/>
            <a:ext cx="381000" cy="292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ound Same Side Corner Rectangle 75"/>
          <p:cNvSpPr/>
          <p:nvPr/>
        </p:nvSpPr>
        <p:spPr>
          <a:xfrm>
            <a:off x="5257198" y="2895600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Barton</a:t>
            </a:r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  <p:sp>
        <p:nvSpPr>
          <p:cNvPr id="73" name="Heart 72"/>
          <p:cNvSpPr/>
          <p:nvPr/>
        </p:nvSpPr>
        <p:spPr>
          <a:xfrm>
            <a:off x="3048000" y="3287274"/>
            <a:ext cx="304800" cy="284202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1362837" y="29222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2866E-6 -4.06764E-6 C 0.03804 0.02224 0.07659 0.04471 0.09135 0.07807 C 0.10612 0.11142 0.07885 0.15173 0.08823 0.20014 C 0.09761 0.24856 0.13772 0.34121 0.14762 0.36971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0785E-7 -3.62289E-6 L 0.14311 0.1906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4964E-6 4.75098E-6 L 0.13078 -0.2807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52" grpId="0" animBg="1"/>
      <p:bldP spid="73" grpId="0" animBg="1"/>
      <p:bldP spid="73" grpId="1" animBg="1"/>
      <p:bldP spid="77" grpId="0"/>
      <p:bldP spid="77" grpId="1"/>
      <p:bldP spid="77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92333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Comic ending: the New </a:t>
            </a:r>
            <a:r>
              <a:rPr lang="en-US" b="1" dirty="0" smtClean="0">
                <a:latin typeface="Times New Roman" charset="0"/>
              </a:rPr>
              <a:t>Community of the Good gathers at </a:t>
            </a:r>
            <a:r>
              <a:rPr lang="en-US" b="1" dirty="0" err="1" smtClean="0">
                <a:latin typeface="Times New Roman" charset="0"/>
              </a:rPr>
              <a:t>Delaford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glow rad="215900">
              <a:srgbClr val="FFFF00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1253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Delaford</a:t>
            </a:r>
            <a:endParaRPr lang="en-US" sz="1300" dirty="0"/>
          </a:p>
        </p:txBody>
      </p:sp>
      <p:sp>
        <p:nvSpPr>
          <p:cNvPr id="57" name="Oval 56"/>
          <p:cNvSpPr/>
          <p:nvPr/>
        </p:nvSpPr>
        <p:spPr>
          <a:xfrm>
            <a:off x="1447800" y="6068199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72" name="Oval 71"/>
          <p:cNvSpPr/>
          <p:nvPr/>
        </p:nvSpPr>
        <p:spPr>
          <a:xfrm>
            <a:off x="81371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sp>
        <p:nvSpPr>
          <p:cNvPr id="74" name="Text Box 20"/>
          <p:cNvSpPr txBox="1">
            <a:spLocks noChangeArrowheads="1"/>
          </p:cNvSpPr>
          <p:nvPr/>
        </p:nvSpPr>
        <p:spPr bwMode="auto">
          <a:xfrm>
            <a:off x="7239000" y="2085201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Grey £££</a:t>
            </a:r>
            <a:endParaRPr lang="en-US" sz="1200" b="1" dirty="0"/>
          </a:p>
        </p:txBody>
      </p:sp>
      <p:cxnSp>
        <p:nvCxnSpPr>
          <p:cNvPr id="75" name="Straight Connector 74"/>
          <p:cNvCxnSpPr/>
          <p:nvPr/>
        </p:nvCxnSpPr>
        <p:spPr>
          <a:xfrm rot="10800000" flipV="1">
            <a:off x="6858000" y="2223701"/>
            <a:ext cx="381000" cy="292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ound Same Side Corner Rectangle 75"/>
          <p:cNvSpPr/>
          <p:nvPr/>
        </p:nvSpPr>
        <p:spPr>
          <a:xfrm>
            <a:off x="1600200" y="2411780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Delaford</a:t>
            </a:r>
            <a:endParaRPr lang="en-US" sz="1200" dirty="0"/>
          </a:p>
        </p:txBody>
      </p:sp>
      <p:sp>
        <p:nvSpPr>
          <p:cNvPr id="73" name="Heart 72"/>
          <p:cNvSpPr/>
          <p:nvPr/>
        </p:nvSpPr>
        <p:spPr>
          <a:xfrm>
            <a:off x="1295400" y="2127578"/>
            <a:ext cx="304800" cy="284202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1362837" y="292225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94964E-6 4.75098E-6 L 0.1089 -0.413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31435E-6 5.36484E-6 L 0.11897 -0.04678 " pathEditMode="relative" ptsTypes="AA">
                                      <p:cBhvr>
                                        <p:cTn id="1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0785E-7 -3.62289E-6 L 0.08701 0.084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9 -3.62289E-6 C 0.0712 0.07876 0.18565 0.15822 0.17436 0.19065 C 0.16325 0.22354 -0.06148 0.19319 -0.10838 0.19412 " pathEditMode="relative" rAng="0" ptsTypes="aaA">
                                      <p:cBhvr>
                                        <p:cTn id="18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6" grpId="0" animBg="1"/>
      <p:bldP spid="34852" grpId="0" animBg="1"/>
      <p:bldP spid="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Animation </a:t>
            </a:r>
            <a:r>
              <a:rPr lang="en-US" sz="3200" dirty="0" smtClean="0"/>
              <a:t>Findings: The ‘so what’ </a:t>
            </a:r>
            <a:r>
              <a:rPr lang="en-US" sz="3200" dirty="0" smtClean="0"/>
              <a:t>question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this </a:t>
            </a:r>
            <a:r>
              <a:rPr lang="en-US" dirty="0" smtClean="0"/>
              <a:t>animation show us what we don’t already know</a:t>
            </a:r>
            <a:r>
              <a:rPr lang="en-US" dirty="0" smtClean="0"/>
              <a:t>?</a:t>
            </a:r>
          </a:p>
          <a:p>
            <a:r>
              <a:rPr lang="en-US" smtClean="0"/>
              <a:t>Allow us </a:t>
            </a:r>
            <a:r>
              <a:rPr lang="en-US" dirty="0" smtClean="0"/>
              <a:t>to the see the plot whole?</a:t>
            </a:r>
          </a:p>
          <a:p>
            <a:r>
              <a:rPr lang="en-US" dirty="0" smtClean="0"/>
              <a:t>Understand Austen’s rhetorical intention and design on the reader is embedded in the plot?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1976057" cy="1802645"/>
          </a:xfrm>
        </p:spPr>
        <p:txBody>
          <a:bodyPr>
            <a:normAutofit/>
          </a:bodyPr>
          <a:lstStyle/>
          <a:p>
            <a:r>
              <a:rPr lang="en-US" sz="2200" dirty="0" smtClean="0"/>
              <a:t>Movement in Pride and Prejudice</a:t>
            </a:r>
            <a:endParaRPr lang="en-US" sz="2200" dirty="0"/>
          </a:p>
        </p:txBody>
      </p:sp>
      <p:pic>
        <p:nvPicPr>
          <p:cNvPr id="4" name="Content Placeholder 3" descr="map-pp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 l="-61068" r="-61068"/>
          <a:stretch>
            <a:fillRect/>
          </a:stretch>
        </p:blipFill>
        <p:spPr>
          <a:xfrm>
            <a:off x="-827270" y="0"/>
            <a:ext cx="12469963" cy="6857999"/>
          </a:xfrm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5668331" y="3863111"/>
            <a:ext cx="546028" cy="155579"/>
          </a:xfrm>
          <a:prstGeom prst="straightConnector1">
            <a:avLst/>
          </a:prstGeom>
          <a:ln w="38100">
            <a:tailEnd type="arrow" w="med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3300136" y="1306247"/>
            <a:ext cx="2978457" cy="1744822"/>
          </a:xfrm>
          <a:prstGeom prst="curvedConnector3">
            <a:avLst>
              <a:gd name="adj1" fmla="val -8071"/>
            </a:avLst>
          </a:prstGeom>
          <a:ln w="38100">
            <a:tailEnd type="arrow" w="med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822318" y="4477476"/>
            <a:ext cx="393632" cy="1"/>
          </a:xfrm>
          <a:prstGeom prst="straightConnector1">
            <a:avLst/>
          </a:prstGeom>
          <a:ln w="38100">
            <a:tailEnd type="arrow" w="med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3553902" y="1407614"/>
            <a:ext cx="2777623" cy="1742919"/>
          </a:xfrm>
          <a:prstGeom prst="straightConnector1">
            <a:avLst/>
          </a:prstGeom>
          <a:ln w="38100">
            <a:tailEnd type="arrow" w="med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V="1">
            <a:off x="5359070" y="4101979"/>
            <a:ext cx="1008971" cy="357362"/>
          </a:xfrm>
          <a:prstGeom prst="straightConnector1">
            <a:avLst/>
          </a:prstGeom>
          <a:ln w="38100">
            <a:tailEnd type="arrow" w="med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6"/>
          <p:cNvCxnSpPr/>
          <p:nvPr/>
        </p:nvCxnSpPr>
        <p:spPr>
          <a:xfrm rot="16200000" flipV="1">
            <a:off x="3477228" y="1281558"/>
            <a:ext cx="2978459" cy="1794202"/>
          </a:xfrm>
          <a:prstGeom prst="curvedConnector3">
            <a:avLst>
              <a:gd name="adj1" fmla="val 50000"/>
            </a:avLst>
          </a:prstGeom>
          <a:ln w="38100">
            <a:gradFill flip="none" rotWithShape="1">
              <a:gsLst>
                <a:gs pos="69000">
                  <a:schemeClr val="accent1"/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dash"/>
            <a:tailEnd type="arrow" w="med" len="sm"/>
          </a:ln>
          <a:effectLst>
            <a:glow rad="38100">
              <a:srgbClr val="FFFF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1: </a:t>
            </a:r>
            <a:r>
              <a:rPr lang="en-US" sz="2800" dirty="0" smtClean="0"/>
              <a:t>Plotting plot through movements in place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Sometime aligned </a:t>
            </a:r>
            <a:r>
              <a:rPr lang="en-US" dirty="0" smtClean="0"/>
              <a:t>with the</a:t>
            </a:r>
            <a:r>
              <a:rPr lang="en-US" dirty="0" smtClean="0"/>
              <a:t> 2- or 3- </a:t>
            </a:r>
            <a:r>
              <a:rPr lang="en-US" dirty="0" smtClean="0"/>
              <a:t>volume organization of the </a:t>
            </a:r>
            <a:r>
              <a:rPr lang="en-US" dirty="0" smtClean="0"/>
              <a:t>novels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Moving </a:t>
            </a:r>
            <a:r>
              <a:rPr lang="en-US" dirty="0" smtClean="0"/>
              <a:t>from one place to another is often associated with consequential changes in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associations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status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mood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activity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season</a:t>
            </a:r>
            <a:r>
              <a:rPr lang="en-US" dirty="0" smtClean="0"/>
              <a:t>, and what else?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Moves of place help produce a sense of temporal duration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sometimes aligned with the </a:t>
            </a:r>
            <a:r>
              <a:rPr lang="en-US" dirty="0" smtClean="0"/>
              <a:t>development of the main character’s feeling or </a:t>
            </a:r>
            <a:r>
              <a:rPr lang="en-US" dirty="0" smtClean="0"/>
              <a:t>character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-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898" y="838200"/>
            <a:ext cx="8251902" cy="56388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2400" dirty="0" smtClean="0"/>
              <a:t>1: Geographic movements in </a:t>
            </a:r>
            <a:r>
              <a:rPr lang="en-US" sz="2400" i="1" dirty="0" smtClean="0"/>
              <a:t>Sense and Sensibility</a:t>
            </a:r>
            <a:endParaRPr lang="en-US" sz="2400" i="1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325420" y="4953004"/>
            <a:ext cx="4303981" cy="76196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  <a:effectLst>
            <a:glow rad="25400">
              <a:srgbClr val="3366FF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514600" y="4038600"/>
            <a:ext cx="4114800" cy="9906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>
            <a:glow rad="25400">
              <a:srgbClr val="3366FF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4038600" y="3962400"/>
            <a:ext cx="2514600" cy="1524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>
            <a:glow rad="25400">
              <a:srgbClr val="3366FF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209800" y="4191000"/>
            <a:ext cx="1676400" cy="8382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effectLst>
            <a:glow rad="25400">
              <a:srgbClr val="3366FF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799" y="5105397"/>
            <a:ext cx="1828800" cy="1588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prstDash val="dash"/>
            <a:tailEnd type="arrow"/>
          </a:ln>
          <a:effectLst>
            <a:glow rad="25400">
              <a:srgbClr val="FFFF00">
                <a:alpha val="75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2:</a:t>
            </a:r>
            <a:r>
              <a:rPr lang="en-US" sz="3200" dirty="0" smtClean="0"/>
              <a:t> “plot” </a:t>
            </a:r>
            <a:r>
              <a:rPr lang="en-US" sz="3200" dirty="0" smtClean="0"/>
              <a:t>as: sequence of events, a contrived scheme, a drawing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49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Since Aristotle: the plot is widely seen as one of the central constituents of fiction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According to 18</a:t>
            </a:r>
            <a:r>
              <a:rPr lang="en-US" baseline="30000" dirty="0" smtClean="0"/>
              <a:t>th</a:t>
            </a:r>
            <a:r>
              <a:rPr lang="en-US" dirty="0" smtClean="0"/>
              <a:t> and 19</a:t>
            </a:r>
            <a:r>
              <a:rPr lang="en-US" baseline="30000" dirty="0" smtClean="0"/>
              <a:t>th</a:t>
            </a:r>
            <a:r>
              <a:rPr lang="en-US" dirty="0" smtClean="0"/>
              <a:t> century novelist’s mimetic conventions a plot succeeds or fails with reader if: </a:t>
            </a:r>
          </a:p>
          <a:p>
            <a:pPr marL="971550" lvl="1" indent="-514350"/>
            <a:r>
              <a:rPr lang="en-US" dirty="0" smtClean="0"/>
              <a:t>the story’s unfolding appears ‘probable,’ if the characters are ‘drawn’ so they are ‘natural’</a:t>
            </a:r>
          </a:p>
          <a:p>
            <a:pPr marL="971550" lvl="1" indent="-514350"/>
            <a:r>
              <a:rPr lang="en-US" dirty="0" smtClean="0"/>
              <a:t>Stories are also expected to meet an ethical question: </a:t>
            </a:r>
            <a:r>
              <a:rPr lang="en-US" i="1" dirty="0" smtClean="0"/>
              <a:t>is the moral of the story moral?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Plot also encodes the design, the more or less arbitrary rhetorical intention, of an author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“plot” retains some of the negative connotation of “secretly make plans to carry out (an illegal or harmful action);” the author plots through the plot to effect his or her design upon the readers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76200" y="2968823"/>
            <a:ext cx="1676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Col. Brandon £££</a:t>
            </a:r>
            <a:endParaRPr lang="en-US" sz="1400" b="1" dirty="0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352800" y="5486400"/>
            <a:ext cx="1371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Robert </a:t>
            </a:r>
            <a:r>
              <a:rPr lang="en-US" sz="1400" b="1" dirty="0" err="1" smtClean="0"/>
              <a:t>Ferras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52400" y="3609201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1st</a:t>
            </a:r>
            <a:endParaRPr lang="en-US" sz="1200" dirty="0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0" y="2362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Willoughby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800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Lucy Steele </a:t>
            </a:r>
            <a:endParaRPr lang="en-US" sz="12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752600" y="1676400"/>
            <a:ext cx="914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 smtClean="0"/>
              <a:t>Elinor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057400" y="7826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819400" y="1676400"/>
            <a:ext cx="9906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Marianne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038600" y="789801"/>
            <a:ext cx="2209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Mr.</a:t>
            </a:r>
            <a:r>
              <a:rPr lang="en-US" sz="1200" dirty="0" smtClean="0"/>
              <a:t> Henry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2667000" y="152400"/>
            <a:ext cx="1676400" cy="276999"/>
          </a:xfrm>
          <a:prstGeom prst="rect">
            <a:avLst/>
          </a:prstGeom>
          <a:noFill/>
          <a:ln w="9525" cmpd="sng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Uncle’s Will: </a:t>
            </a:r>
            <a:r>
              <a:rPr lang="en-US" sz="1200" b="1" dirty="0" smtClean="0"/>
              <a:t>£££</a:t>
            </a:r>
            <a:r>
              <a:rPr lang="en-US" sz="1200" dirty="0" smtClean="0"/>
              <a:t> </a:t>
            </a:r>
            <a:endParaRPr lang="en-US" b="1" dirty="0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0" y="6172200"/>
            <a:ext cx="1371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Mrs.</a:t>
            </a:r>
            <a:r>
              <a:rPr lang="en-US" sz="1200" dirty="0" smtClean="0"/>
              <a:t> </a:t>
            </a:r>
            <a:r>
              <a:rPr lang="en-US" sz="1200" dirty="0" err="1" smtClean="0"/>
              <a:t>Ferras</a:t>
            </a:r>
            <a:r>
              <a:rPr lang="en-US" sz="1200" dirty="0" smtClean="0"/>
              <a:t>  </a:t>
            </a:r>
            <a:r>
              <a:rPr lang="en-US" sz="1200" b="1" dirty="0" smtClean="0"/>
              <a:t>£££</a:t>
            </a:r>
            <a:endParaRPr lang="en-US" sz="1200" b="1" dirty="0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962400" y="1697037"/>
            <a:ext cx="914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Margaret</a:t>
            </a:r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 flipH="1">
            <a:off x="3429000" y="91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1323201"/>
            <a:ext cx="1905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Mrs.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239000" y="3048000"/>
            <a:ext cx="1295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err="1" smtClean="0"/>
              <a:t>Mrs</a:t>
            </a:r>
            <a:r>
              <a:rPr lang="en-US" sz="1200" dirty="0" smtClean="0"/>
              <a:t> Smith</a:t>
            </a:r>
            <a:r>
              <a:rPr lang="en-US" sz="1200" b="1" dirty="0" smtClean="0"/>
              <a:t> £££</a:t>
            </a:r>
            <a:endParaRPr lang="en-US" sz="1200" b="1" dirty="0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6096000" y="2667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H="1">
            <a:off x="914400" y="32766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324600" y="5553670"/>
            <a:ext cx="2743200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charset="0"/>
              </a:rPr>
              <a:t>The Initial Situation: the fatality of £££ and love… </a:t>
            </a:r>
            <a:endParaRPr lang="en-US" b="1" dirty="0">
              <a:latin typeface="Times New Roman" charset="0"/>
            </a:endParaRPr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6248400" y="1447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12954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600200" y="54864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Edward </a:t>
            </a:r>
            <a:r>
              <a:rPr lang="en-US" sz="1400" b="1" dirty="0" err="1" smtClean="0"/>
              <a:t>Ferras</a:t>
            </a:r>
            <a:endParaRPr lang="en-US" sz="1400" b="1" dirty="0"/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6705600" y="838200"/>
            <a:ext cx="1828800" cy="2769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Mrs. </a:t>
            </a:r>
            <a:r>
              <a:rPr lang="en-US" sz="1200" dirty="0" err="1" smtClean="0"/>
              <a:t>Dashwood</a:t>
            </a:r>
            <a:endParaRPr lang="en-US" sz="1200" dirty="0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5410200" y="990600"/>
            <a:ext cx="1066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4572000" y="1295400"/>
            <a:ext cx="1676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Mr. John </a:t>
            </a:r>
            <a:r>
              <a:rPr lang="en-US" sz="1200" b="1" dirty="0" err="1" smtClean="0"/>
              <a:t>Dashwood</a:t>
            </a:r>
            <a:endParaRPr lang="en-US" sz="1200" b="1" dirty="0"/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6324600" y="1704201"/>
            <a:ext cx="7620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“Harry”</a:t>
            </a:r>
            <a:endParaRPr lang="en-US" sz="1200" dirty="0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6248400" y="99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6477000" y="1447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4876800" y="5507037"/>
            <a:ext cx="1371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 smtClean="0"/>
              <a:t>Miss Fanny </a:t>
            </a:r>
            <a:r>
              <a:rPr lang="en-US" sz="1200" b="1" dirty="0" err="1" smtClean="0"/>
              <a:t>Ferras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58" name="Text Box 21"/>
          <p:cNvSpPr txBox="1">
            <a:spLocks noChangeArrowheads="1"/>
          </p:cNvSpPr>
          <p:nvPr/>
        </p:nvSpPr>
        <p:spPr bwMode="auto">
          <a:xfrm rot="1647611">
            <a:off x="6670150" y="2764438"/>
            <a:ext cx="9142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Dependent upon </a:t>
            </a:r>
            <a:endParaRPr lang="en-US" sz="1000" dirty="0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 rot="5400000">
            <a:off x="1144609" y="3579792"/>
            <a:ext cx="5478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Ward </a:t>
            </a:r>
            <a:endParaRPr lang="en-US" sz="1000" dirty="0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533400" y="4038600"/>
            <a:ext cx="9906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Eliza, 2nd</a:t>
            </a:r>
            <a:endParaRPr lang="en-US" sz="1200" dirty="0"/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auto">
          <a:xfrm>
            <a:off x="76200" y="3335179"/>
            <a:ext cx="10050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Fateful Love</a:t>
            </a:r>
            <a:endParaRPr lang="en-US" sz="1000" dirty="0"/>
          </a:p>
        </p:txBody>
      </p:sp>
      <p:sp>
        <p:nvSpPr>
          <p:cNvPr id="64" name="Line 33"/>
          <p:cNvSpPr>
            <a:spLocks noChangeShapeType="1"/>
          </p:cNvSpPr>
          <p:nvPr/>
        </p:nvSpPr>
        <p:spPr bwMode="auto">
          <a:xfrm flipH="1" flipV="1">
            <a:off x="1219200" y="5105399"/>
            <a:ext cx="381000" cy="56525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 rot="3182815">
            <a:off x="988809" y="5306443"/>
            <a:ext cx="1066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Secretly </a:t>
            </a:r>
          </a:p>
          <a:p>
            <a:pPr>
              <a:spcBef>
                <a:spcPct val="50000"/>
              </a:spcBef>
            </a:pPr>
            <a:r>
              <a:rPr lang="en-US" sz="1000" dirty="0" smtClean="0"/>
              <a:t>Engaged</a:t>
            </a:r>
            <a:endParaRPr lang="en-US" sz="1000" dirty="0"/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 flipH="1">
            <a:off x="2286000" y="9144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flipH="1">
            <a:off x="3352800" y="914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Line 39"/>
          <p:cNvSpPr>
            <a:spLocks noChangeShapeType="1"/>
          </p:cNvSpPr>
          <p:nvPr/>
        </p:nvSpPr>
        <p:spPr bwMode="auto">
          <a:xfrm>
            <a:off x="3810000" y="914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>
            <a:off x="2286000" y="5791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 flipH="1">
            <a:off x="3733800" y="5791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flipH="1">
            <a:off x="3733800" y="5791200"/>
            <a:ext cx="175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4267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Jennings</a:t>
            </a:r>
            <a:endParaRPr lang="en-US" sz="1400" b="1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5410200" y="3505200"/>
            <a:ext cx="19812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Sir John Middleton </a:t>
            </a:r>
            <a:endParaRPr lang="en-US" sz="1400" b="1" dirty="0"/>
          </a:p>
        </p:txBody>
      </p:sp>
      <p:sp>
        <p:nvSpPr>
          <p:cNvPr id="44" name="Oval 43"/>
          <p:cNvSpPr/>
          <p:nvPr/>
        </p:nvSpPr>
        <p:spPr>
          <a:xfrm>
            <a:off x="6172200" y="381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Sussex</a:t>
            </a:r>
            <a:endParaRPr lang="en-US" sz="1400" dirty="0"/>
          </a:p>
        </p:txBody>
      </p:sp>
      <p:sp>
        <p:nvSpPr>
          <p:cNvPr id="45" name="Oval 44"/>
          <p:cNvSpPr/>
          <p:nvPr/>
        </p:nvSpPr>
        <p:spPr>
          <a:xfrm>
            <a:off x="7248648" y="3850424"/>
            <a:ext cx="1447800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Devonshire</a:t>
            </a:r>
            <a:endParaRPr lang="en-US" sz="1300" dirty="0"/>
          </a:p>
        </p:txBody>
      </p:sp>
      <p:sp>
        <p:nvSpPr>
          <p:cNvPr id="46" name="Oval 45"/>
          <p:cNvSpPr/>
          <p:nvPr/>
        </p:nvSpPr>
        <p:spPr>
          <a:xfrm>
            <a:off x="1676400" y="6096000"/>
            <a:ext cx="1219200" cy="381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London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Sense and Sensibility</a:t>
            </a:r>
            <a:endParaRPr lang="en-US" sz="1600" i="1" dirty="0"/>
          </a:p>
        </p:txBody>
      </p:sp>
      <p:sp>
        <p:nvSpPr>
          <p:cNvPr id="48" name="Line 28"/>
          <p:cNvSpPr>
            <a:spLocks noChangeShapeType="1"/>
          </p:cNvSpPr>
          <p:nvPr/>
        </p:nvSpPr>
        <p:spPr bwMode="auto">
          <a:xfrm>
            <a:off x="457200" y="3886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5562600" y="4648200"/>
            <a:ext cx="12954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Mrs. Palmer </a:t>
            </a:r>
            <a:endParaRPr lang="en-US" sz="1400" b="1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943600" y="5029200"/>
            <a:ext cx="14478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Mr. Palmer, MP</a:t>
            </a:r>
            <a:endParaRPr lang="en-US" sz="1400" b="1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562600" y="3886200"/>
            <a:ext cx="1524000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/>
              <a:t>Lady Middleton </a:t>
            </a:r>
            <a:endParaRPr lang="en-US" sz="1400" b="1" dirty="0"/>
          </a:p>
        </p:txBody>
      </p:sp>
      <p:cxnSp>
        <p:nvCxnSpPr>
          <p:cNvPr id="55" name="Shape 54"/>
          <p:cNvCxnSpPr>
            <a:stCxn id="54" idx="0"/>
            <a:endCxn id="34835" idx="3"/>
          </p:cNvCxnSpPr>
          <p:nvPr/>
        </p:nvCxnSpPr>
        <p:spPr>
          <a:xfrm rot="5400000" flipH="1" flipV="1">
            <a:off x="5063932" y="1960369"/>
            <a:ext cx="4045336" cy="3048000"/>
          </a:xfrm>
          <a:prstGeom prst="bentConnector4">
            <a:avLst>
              <a:gd name="adj1" fmla="val 2741"/>
              <a:gd name="adj2" fmla="val 107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19099" y="4467999"/>
            <a:ext cx="985089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/>
              <a:t>Miss Steele</a:t>
            </a:r>
            <a:endParaRPr lang="en-US" sz="1200" dirty="0"/>
          </a:p>
        </p:txBody>
      </p:sp>
      <p:sp>
        <p:nvSpPr>
          <p:cNvPr id="62" name="Oval 61"/>
          <p:cNvSpPr/>
          <p:nvPr/>
        </p:nvSpPr>
        <p:spPr>
          <a:xfrm>
            <a:off x="93822" y="2362200"/>
            <a:ext cx="1430178" cy="533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err="1" smtClean="0"/>
              <a:t>Dorsetshire</a:t>
            </a:r>
            <a:endParaRPr lang="en-US" sz="1300" dirty="0"/>
          </a:p>
        </p:txBody>
      </p:sp>
      <p:cxnSp>
        <p:nvCxnSpPr>
          <p:cNvPr id="57" name="Straight Arrow Connector 56"/>
          <p:cNvCxnSpPr>
            <a:stCxn id="34829" idx="2"/>
            <a:endCxn id="34856" idx="1"/>
          </p:cNvCxnSpPr>
          <p:nvPr/>
        </p:nvCxnSpPr>
        <p:spPr>
          <a:xfrm rot="16200000" flipH="1">
            <a:off x="3536350" y="398249"/>
            <a:ext cx="1004501" cy="10668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56"/>
          <p:cNvCxnSpPr>
            <a:stCxn id="34856" idx="3"/>
          </p:cNvCxnSpPr>
          <p:nvPr/>
        </p:nvCxnSpPr>
        <p:spPr>
          <a:xfrm>
            <a:off x="6248400" y="1433900"/>
            <a:ext cx="457201" cy="27030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ound Same Side Corner Rectangle 72"/>
          <p:cNvSpPr/>
          <p:nvPr/>
        </p:nvSpPr>
        <p:spPr>
          <a:xfrm>
            <a:off x="5155090" y="1691626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Norland</a:t>
            </a:r>
            <a:endParaRPr lang="en-US" sz="1200" dirty="0" smtClean="0"/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  <p:sp>
        <p:nvSpPr>
          <p:cNvPr id="74" name="Circular Arrow 73"/>
          <p:cNvSpPr/>
          <p:nvPr/>
        </p:nvSpPr>
        <p:spPr>
          <a:xfrm rot="1492058">
            <a:off x="3038521" y="2372692"/>
            <a:ext cx="2120110" cy="838200"/>
          </a:xfrm>
          <a:prstGeom prst="circularArrow">
            <a:avLst>
              <a:gd name="adj1" fmla="val 12500"/>
              <a:gd name="adj2" fmla="val 610618"/>
              <a:gd name="adj3" fmla="val 20457681"/>
              <a:gd name="adj4" fmla="val 11696662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Circular Arrow 74"/>
          <p:cNvSpPr/>
          <p:nvPr/>
        </p:nvSpPr>
        <p:spPr>
          <a:xfrm rot="8576959">
            <a:off x="2883177" y="3898295"/>
            <a:ext cx="2668881" cy="838200"/>
          </a:xfrm>
          <a:prstGeom prst="circularArrow">
            <a:avLst>
              <a:gd name="adj1" fmla="val 10790"/>
              <a:gd name="adj2" fmla="val 794800"/>
              <a:gd name="adj3" fmla="val 20598306"/>
              <a:gd name="adj4" fmla="val 10729201"/>
              <a:gd name="adj5" fmla="val 12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Round Same Side Corner Rectangle 75"/>
          <p:cNvSpPr/>
          <p:nvPr/>
        </p:nvSpPr>
        <p:spPr>
          <a:xfrm>
            <a:off x="5257198" y="2895600"/>
            <a:ext cx="838802" cy="483820"/>
          </a:xfrm>
          <a:prstGeom prst="round2SameRect">
            <a:avLst>
              <a:gd name="adj1" fmla="val 16667"/>
              <a:gd name="adj2" fmla="val 0"/>
            </a:avLst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Barton</a:t>
            </a:r>
          </a:p>
          <a:p>
            <a:pPr algn="ctr"/>
            <a:r>
              <a:rPr lang="en-US" sz="1200" dirty="0" smtClean="0"/>
              <a:t>Park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154738" y="4977579"/>
            <a:ext cx="748064" cy="381000"/>
          </a:xfrm>
          <a:prstGeom prst="rect">
            <a:avLst/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Berkeley Street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033482" y="2667000"/>
            <a:ext cx="748064" cy="381000"/>
          </a:xfrm>
          <a:prstGeom prst="rect">
            <a:avLst/>
          </a:prstGeom>
          <a:effectLst>
            <a:glow rad="101600">
              <a:srgbClr val="660066">
                <a:alpha val="75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Delaford</a:t>
            </a:r>
            <a:endParaRPr lang="en-US" sz="1200" dirty="0"/>
          </a:p>
        </p:txBody>
      </p:sp>
      <p:sp>
        <p:nvSpPr>
          <p:cNvPr id="79" name="Circular Arrow 78"/>
          <p:cNvSpPr/>
          <p:nvPr/>
        </p:nvSpPr>
        <p:spPr>
          <a:xfrm rot="16019220">
            <a:off x="1125118" y="3596334"/>
            <a:ext cx="1715254" cy="838200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5" grpId="0" animBg="1"/>
      <p:bldP spid="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3: Why attempt an animated visualization of a novel?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52042"/>
            <a:ext cx="8229600" cy="47767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 “character network”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provide an </a:t>
            </a:r>
            <a:r>
              <a:rPr lang="en-US" sz="2000" i="1" dirty="0" smtClean="0"/>
              <a:t>x-ray </a:t>
            </a:r>
            <a:r>
              <a:rPr lang="en-US" sz="2000" dirty="0" smtClean="0"/>
              <a:t>of the novel (contra </a:t>
            </a:r>
            <a:r>
              <a:rPr lang="en-US" sz="2000" dirty="0" err="1" smtClean="0"/>
              <a:t>Moretti</a:t>
            </a:r>
            <a:r>
              <a:rPr lang="en-US" sz="2000" dirty="0" smtClean="0"/>
              <a:t>, “Network Theory, Plot Analysis”) </a:t>
            </a:r>
          </a:p>
          <a:p>
            <a:pPr marL="914400" lvl="1" indent="-514350"/>
            <a:r>
              <a:rPr lang="en-US" sz="2000" dirty="0" smtClean="0"/>
              <a:t>The surface/ depth, skin/skeleton metaphor is an inappropriate formalist imposition of the Aristotelian idea that plot is the structural </a:t>
            </a:r>
            <a:r>
              <a:rPr lang="en-US" sz="2000" i="1" dirty="0" smtClean="0"/>
              <a:t>essence</a:t>
            </a:r>
            <a:r>
              <a:rPr lang="en-US" sz="2000" dirty="0" smtClean="0"/>
              <a:t> of the drama (or novel) </a:t>
            </a:r>
          </a:p>
          <a:p>
            <a:pPr marL="914400" lvl="1" indent="-514350"/>
            <a:r>
              <a:rPr lang="en-US" sz="2000" dirty="0" smtClean="0"/>
              <a:t>Proceed more empirically: plot, character, and ideas emerge as effects of language, rhetoric, tropes, FID, etc. 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Practicing condensation: All-at-once visualization of the association of characters seeks to condense a great deal of information into the states of the visualization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greater economy allows on to </a:t>
            </a:r>
            <a:r>
              <a:rPr lang="en-US" sz="2000" dirty="0" smtClean="0"/>
              <a:t>discern new relationships (for example: how £££ shapes erotic futures)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By animating this character network, one represents the time of narrative as the temporal duration of the animation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However, what results is less an empirical re-presentation of the fact than an interpretation of those events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67" dirty="0" smtClean="0"/>
              <a:t>What drives of the plot of </a:t>
            </a:r>
            <a:r>
              <a:rPr lang="en-US" sz="2667" i="1" dirty="0" smtClean="0"/>
              <a:t>Sense and Sensibility: four vectors</a:t>
            </a:r>
            <a:r>
              <a:rPr lang="en-US" sz="2800" i="1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Vector 1: love, an event by which fancy becomes truth, impels the lover to say: ‘I feel lack,’ ‘I desire that person, the beloved’ </a:t>
            </a:r>
          </a:p>
          <a:p>
            <a:pPr marL="514350" indent="-514350">
              <a:buNone/>
            </a:pPr>
            <a:r>
              <a:rPr lang="en-US" dirty="0" smtClean="0"/>
              <a:t>Vector 2: Piquant secrets impel characters to trace the links of a complex social network </a:t>
            </a:r>
          </a:p>
          <a:p>
            <a:pPr marL="514350" indent="-514350">
              <a:buNone/>
            </a:pPr>
            <a:r>
              <a:rPr lang="en-US" dirty="0" smtClean="0"/>
              <a:t>Vector 3: The failure of the </a:t>
            </a:r>
            <a:r>
              <a:rPr lang="en-US" dirty="0" err="1" smtClean="0"/>
              <a:t>Elinor</a:t>
            </a:r>
            <a:r>
              <a:rPr lang="en-US" dirty="0" smtClean="0"/>
              <a:t> and Marianne’s love prospects broaches their bounded selves: alter-egos overlap and blend</a:t>
            </a:r>
          </a:p>
          <a:p>
            <a:pPr marL="514350" indent="-514350">
              <a:buNone/>
            </a:pPr>
            <a:r>
              <a:rPr lang="en-US" dirty="0" smtClean="0"/>
              <a:t>Vector 4: the plot achieves an experimental testing of  the love objects, Willoughby and Edward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10094</TotalTime>
  <Words>3727</Words>
  <Application>Microsoft Macintosh PowerPoint</Application>
  <PresentationFormat>On-screen Show (4:3)</PresentationFormat>
  <Paragraphs>544</Paragraphs>
  <Slides>23</Slides>
  <Notes>18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Plotting Plot in Austen’s Sense and Sensibility</vt:lpstr>
      <vt:lpstr>Order of the argument</vt:lpstr>
      <vt:lpstr>Movement in Pride and Prejudice</vt:lpstr>
      <vt:lpstr>1: Plotting plot through movements in place</vt:lpstr>
      <vt:lpstr>1: Geographic movements in Sense and Sensibility</vt:lpstr>
      <vt:lpstr>2: “plot” as: sequence of events, a contrived scheme, a drawing</vt:lpstr>
      <vt:lpstr>Slide 7</vt:lpstr>
      <vt:lpstr>3: Why attempt an animated visualization of a novel?</vt:lpstr>
      <vt:lpstr>What drives of the plot of Sense and Sensibility: four vectors </vt:lpstr>
      <vt:lpstr>Plot vector 1: love breaches self</vt:lpstr>
      <vt:lpstr>Slide 11</vt:lpstr>
      <vt:lpstr>Plot Vector 2: erratic and mysterious behavior requires tracing character links into a complex social network</vt:lpstr>
      <vt:lpstr>Slide 13</vt:lpstr>
      <vt:lpstr>Slide 14</vt:lpstr>
      <vt:lpstr>Slide 15</vt:lpstr>
      <vt:lpstr>Elinor and Marianne as Alter-egos: from antithesis of oppositions to a mutually imprecated ambivalence</vt:lpstr>
      <vt:lpstr>Plot Vector 3: The love crisis of two sisters broaches their bounded selves</vt:lpstr>
      <vt:lpstr>Slide 18</vt:lpstr>
      <vt:lpstr>Plot Vector 4: the plot stages an experimental testing of  the love objects, Willoughby and Edward</vt:lpstr>
      <vt:lpstr>Slide 20</vt:lpstr>
      <vt:lpstr>Slide 21</vt:lpstr>
      <vt:lpstr>Slide 22</vt:lpstr>
      <vt:lpstr>Animation Findings: The ‘so what’ question</vt:lpstr>
    </vt:vector>
  </TitlesOfParts>
  <Company>UC Santa Barbara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Plotting Plot in Austen’s Sense and Sensibility</dc:title>
  <dc:creator>William Warner</dc:creator>
  <cp:lastModifiedBy>William Warner</cp:lastModifiedBy>
  <cp:revision>18</cp:revision>
  <dcterms:created xsi:type="dcterms:W3CDTF">2011-10-22T21:57:31Z</dcterms:created>
  <dcterms:modified xsi:type="dcterms:W3CDTF">2011-10-24T23:53:32Z</dcterms:modified>
</cp:coreProperties>
</file>